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handoutMasterIdLst>
    <p:handoutMasterId r:id="rId12"/>
  </p:handoutMasterIdLst>
  <p:sldIdLst>
    <p:sldId id="256" r:id="rId3"/>
    <p:sldId id="260" r:id="rId4"/>
    <p:sldId id="279" r:id="rId5"/>
    <p:sldId id="262" r:id="rId6"/>
    <p:sldId id="261" r:id="rId7"/>
    <p:sldId id="280" r:id="rId8"/>
    <p:sldId id="282" r:id="rId9"/>
    <p:sldId id="257" r:id="rId10"/>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53"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2221"/>
    <a:srgbClr val="F618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showOutlineIcons="0">
    <p:restoredLeft sz="15620"/>
    <p:restoredTop sz="94660"/>
  </p:normalViewPr>
  <p:slideViewPr>
    <p:cSldViewPr snapToGrid="0" showGuides="1">
      <p:cViewPr>
        <p:scale>
          <a:sx n="75" d="100"/>
          <a:sy n="75" d="100"/>
        </p:scale>
        <p:origin x="2064" y="1181"/>
      </p:cViewPr>
      <p:guideLst>
        <p:guide orient="horz" pos="2153"/>
        <p:guide pos="2880"/>
      </p:guideLst>
    </p:cSldViewPr>
  </p:slideViewPr>
  <p:notesTextViewPr>
    <p:cViewPr>
      <p:scale>
        <a:sx n="1" d="1"/>
        <a:sy n="1" d="1"/>
      </p:scale>
      <p:origin x="0" y="0"/>
    </p:cViewPr>
  </p:notesTextViewPr>
  <p:sorterViewPr showFormatting="0">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handoutMaster" Target="handoutMasters/handoutMaster1.xml"/><Relationship Id="rId11" Type="http://schemas.openxmlformats.org/officeDocument/2006/relationships/notesMaster" Target="notesMasters/notesMaster1.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pPr fontAlgn="base"/>
            <a:fld id="{D2A48B96-639E-45A3-A0BA-2464DFDB1FAA}" type="datetimeFigureOut">
              <a:rPr lang="zh-CN" altLang="en-US" strike="noStrike" noProof="1" smtClean="0">
                <a:latin typeface="Arial" panose="020B0604020202020204" pitchFamily="34" charset="0"/>
                <a:ea typeface="Arial" panose="020B0604020202020204" pitchFamily="34" charset="0"/>
                <a:cs typeface="+mn-cs"/>
              </a:rPr>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nchorCtr="0"/>
          <a:p>
            <a:pPr lvl="0"/>
            <a:r>
              <a:rPr lang="zh-CN" altLang="en-US"/>
              <a:t> Click to edit Master text style</a:t>
            </a:r>
            <a:endParaRPr lang="zh-CN" altLang="en-US"/>
          </a:p>
          <a:p>
            <a:pPr lvl="0"/>
            <a:r>
              <a:rPr lang="zh-CN" altLang="en-US"/>
              <a:t>              Second level</a:t>
            </a:r>
            <a:endParaRPr lang="zh-CN" altLang="en-US"/>
          </a:p>
          <a:p>
            <a:pPr lvl="0"/>
            <a:r>
              <a:rPr lang="zh-CN" altLang="en-US"/>
              <a:t>                            Third level</a:t>
            </a:r>
            <a:endParaRPr lang="zh-CN" altLang="en-US"/>
          </a:p>
          <a:p>
            <a:pPr lvl="0"/>
            <a:r>
              <a:rPr lang="zh-CN" altLang="en-US"/>
              <a:t>                                      Fourth level</a:t>
            </a:r>
            <a:endParaRPr lang="zh-CN" altLang="en-US"/>
          </a:p>
          <a:p>
            <a:pPr lvl="0"/>
            <a:r>
              <a:rPr lang="zh-CN" altLang="en-US"/>
              <a:t>                                                    Fifth level</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pPr fontAlgn="base"/>
            <a:fld id="{A6837353-30EB-4A48-80EB-173D804AEFBD}" type="slidenum">
              <a:rPr lang="zh-CN" altLang="en-US" strike="noStrike" noProof="1" smtClean="0">
                <a:latin typeface="Arial" panose="020B0604020202020204" pitchFamily="34" charset="0"/>
                <a:ea typeface="Arial" panose="020B0604020202020204" pitchFamily="34" charset="0"/>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smtClean="0"/>
              <a:t>Click to edit Master title style</a:t>
            </a:r>
            <a:endParaRPr lang="zh-CN" altLang="en-US" strike="noStrike" noProof="1" smtClean="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smtClean="0"/>
              <a:t>Click to edit Master title style</a:t>
            </a:r>
            <a:endParaRPr lang="zh-CN" altLang="en-US" strike="noStrike" noProof="1" smtClean="0"/>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6087A6AC-F4CC-4AE9-9544-8D77F31D3FDC}" type="slidenum">
              <a:rPr kumimoji="0" lang="zh-CN" altLang="en-US" sz="12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Click to edit Master title style</a:t>
            </a:r>
            <a:endParaRPr lang="zh-CN" altLang="en-US" strike="noStrike" noProof="1" smtClean="0"/>
          </a:p>
        </p:txBody>
      </p:sp>
      <p:sp>
        <p:nvSpPr>
          <p:cNvPr id="3" name="内容占位符 2"/>
          <p:cNvSpPr>
            <a:spLocks noGrp="1"/>
          </p:cNvSpPr>
          <p:nvPr>
            <p:ph idx="1" hasCustomPrompt="1"/>
          </p:nvPr>
        </p:nvSpPr>
        <p:spPr/>
        <p:txBody>
          <a:bodyPr/>
          <a:lstStyle/>
          <a:p>
            <a:pPr lvl="0" fontAlgn="auto"/>
            <a:r>
              <a:rPr lang="zh-CN" altLang="en-US" strike="noStrike" noProof="1" smtClean="0"/>
              <a:t> Click to edit Master text style</a:t>
            </a:r>
            <a:endParaRPr lang="zh-CN" altLang="en-US" strike="noStrike" noProof="1" smtClean="0"/>
          </a:p>
          <a:p>
            <a:pPr lvl="0" fontAlgn="auto"/>
            <a:r>
              <a:rPr lang="zh-CN" altLang="en-US" strike="noStrike" noProof="1" smtClean="0"/>
              <a:t>              Second level</a:t>
            </a:r>
            <a:endParaRPr lang="zh-CN" altLang="en-US" strike="noStrike" noProof="1" smtClean="0"/>
          </a:p>
          <a:p>
            <a:pPr lvl="0" fontAlgn="auto"/>
            <a:r>
              <a:rPr lang="zh-CN" altLang="en-US" strike="noStrike" noProof="1" smtClean="0"/>
              <a:t>                            Third level</a:t>
            </a:r>
            <a:endParaRPr lang="zh-CN" altLang="en-US" strike="noStrike" noProof="1" smtClean="0"/>
          </a:p>
          <a:p>
            <a:pPr lvl="0" fontAlgn="auto"/>
            <a:r>
              <a:rPr lang="zh-CN" altLang="en-US" strike="noStrike" noProof="1" smtClean="0"/>
              <a:t>                                      Fourth level</a:t>
            </a:r>
            <a:endParaRPr lang="zh-CN" altLang="en-US" strike="noStrike" noProof="1" smtClean="0"/>
          </a:p>
          <a:p>
            <a:pPr lvl="0" fontAlgn="auto"/>
            <a:r>
              <a:rPr lang="zh-CN" altLang="en-US" strike="noStrike" noProof="1" smtClean="0"/>
              <a:t>                                                    Fifth level</a:t>
            </a:r>
            <a:endParaRPr lang="zh-CN" altLang="en-US" strike="noStrike" noProof="1" smtClean="0"/>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6087A6AC-F4CC-4AE9-9544-8D77F31D3FDC}" type="slidenum">
              <a:rPr kumimoji="0" lang="zh-CN" altLang="en-US" sz="12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p>
            <a:pPr lvl="0"/>
            <a:r>
              <a:rPr lang="zh-CN" altLang="en-US" dirty="0"/>
              <a:t>Click to edit Master title style</a:t>
            </a:r>
            <a:endParaRPr lang="zh-CN" altLang="en-US"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nchorCtr="0"/>
          <a:p>
            <a:pPr lvl="0"/>
            <a:r>
              <a:rPr lang="zh-CN" altLang="en-US" dirty="0"/>
              <a:t> Click to edit Master text style</a:t>
            </a:r>
            <a:endParaRPr lang="zh-CN" altLang="en-US" dirty="0"/>
          </a:p>
          <a:p>
            <a:pPr lvl="0"/>
            <a:r>
              <a:rPr lang="zh-CN" altLang="en-US" dirty="0"/>
              <a:t>              Second level</a:t>
            </a:r>
            <a:endParaRPr lang="zh-CN" altLang="en-US" dirty="0"/>
          </a:p>
          <a:p>
            <a:pPr lvl="0"/>
            <a:r>
              <a:rPr lang="zh-CN" altLang="en-US" dirty="0"/>
              <a:t>                            Third level</a:t>
            </a:r>
            <a:endParaRPr lang="zh-CN" altLang="en-US" dirty="0"/>
          </a:p>
          <a:p>
            <a:pPr lvl="0"/>
            <a:r>
              <a:rPr lang="zh-CN" altLang="en-US" dirty="0"/>
              <a:t>                                      Fourth level</a:t>
            </a:r>
            <a:endParaRPr lang="zh-CN" altLang="en-US" dirty="0"/>
          </a:p>
          <a:p>
            <a:pPr lvl="0"/>
            <a:r>
              <a:rPr lang="zh-CN" altLang="en-US" dirty="0"/>
              <a:t>                                                    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6087A6AC-F4CC-4AE9-9544-8D77F31D3FDC}" type="slidenum">
              <a:rPr kumimoji="0" lang="zh-CN" altLang="en-US" sz="12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02221"/>
        </a:solidFill>
        <a:effectLst/>
      </p:bgPr>
    </p:bg>
    <p:spTree>
      <p:nvGrpSpPr>
        <p:cNvPr id="1" name=""/>
        <p:cNvGrpSpPr/>
        <p:nvPr/>
      </p:nvGrpSpPr>
      <p:grpSpPr/>
      <p:sp>
        <p:nvSpPr>
          <p:cNvPr id="8" name="任意多边形 7"/>
          <p:cNvSpPr/>
          <p:nvPr/>
        </p:nvSpPr>
        <p:spPr>
          <a:xfrm flipV="1">
            <a:off x="0" y="0"/>
            <a:ext cx="5838825" cy="6705600"/>
          </a:xfrm>
          <a:custGeom>
            <a:avLst/>
            <a:gdLst>
              <a:gd name="connsiteX0" fmla="*/ 1 w 5838826"/>
              <a:gd name="connsiteY0" fmla="*/ 6705681 h 6705683"/>
              <a:gd name="connsiteX1" fmla="*/ 1 w 5838826"/>
              <a:gd name="connsiteY1" fmla="*/ 295356 h 6705683"/>
              <a:gd name="connsiteX2" fmla="*/ 5581651 w 5838826"/>
              <a:gd name="connsiteY2" fmla="*/ 6705681 h 6705683"/>
              <a:gd name="connsiteX3" fmla="*/ 0 w 5838826"/>
              <a:gd name="connsiteY3" fmla="*/ 6705683 h 6705683"/>
              <a:gd name="connsiteX4" fmla="*/ 5838826 w 5838826"/>
              <a:gd name="connsiteY4" fmla="*/ 6705683 h 6705683"/>
              <a:gd name="connsiteX5" fmla="*/ 0 w 5838826"/>
              <a:gd name="connsiteY5" fmla="*/ 0 h 670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38826" h="6705683">
                <a:moveTo>
                  <a:pt x="1" y="6705681"/>
                </a:moveTo>
                <a:lnTo>
                  <a:pt x="1" y="295356"/>
                </a:lnTo>
                <a:lnTo>
                  <a:pt x="5581651" y="6705681"/>
                </a:lnTo>
                <a:close/>
                <a:moveTo>
                  <a:pt x="0" y="6705683"/>
                </a:moveTo>
                <a:lnTo>
                  <a:pt x="5838826" y="6705683"/>
                </a:lnTo>
                <a:lnTo>
                  <a:pt x="0" y="0"/>
                </a:lnTo>
                <a:close/>
              </a:path>
            </a:pathLst>
          </a:cu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pic>
        <p:nvPicPr>
          <p:cNvPr id="4099" name="图片 14"/>
          <p:cNvPicPr>
            <a:picLocks noChangeAspect="1"/>
          </p:cNvPicPr>
          <p:nvPr/>
        </p:nvPicPr>
        <p:blipFill>
          <a:blip r:embed="rId1"/>
          <a:stretch>
            <a:fillRect/>
          </a:stretch>
        </p:blipFill>
        <p:spPr>
          <a:xfrm>
            <a:off x="-12700" y="0"/>
            <a:ext cx="5584825" cy="6413500"/>
          </a:xfrm>
          <a:prstGeom prst="rect">
            <a:avLst/>
          </a:prstGeom>
          <a:noFill/>
          <a:ln w="9525">
            <a:noFill/>
          </a:ln>
        </p:spPr>
      </p:pic>
      <p:sp>
        <p:nvSpPr>
          <p:cNvPr id="12" name="直角三角形 11"/>
          <p:cNvSpPr/>
          <p:nvPr/>
        </p:nvSpPr>
        <p:spPr>
          <a:xfrm flipV="1">
            <a:off x="0" y="0"/>
            <a:ext cx="5581650" cy="6410325"/>
          </a:xfrm>
          <a:prstGeom prst="rtTriangle">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grpSp>
        <p:nvGrpSpPr>
          <p:cNvPr id="4101" name="组合 27"/>
          <p:cNvGrpSpPr/>
          <p:nvPr/>
        </p:nvGrpSpPr>
        <p:grpSpPr>
          <a:xfrm>
            <a:off x="-134937" y="3560763"/>
            <a:ext cx="5772150" cy="3305175"/>
            <a:chOff x="-134431" y="3561040"/>
            <a:chExt cx="5772150" cy="3305175"/>
          </a:xfrm>
        </p:grpSpPr>
        <p:pic>
          <p:nvPicPr>
            <p:cNvPr id="4102" name="图片 26"/>
            <p:cNvPicPr>
              <a:picLocks noChangeAspect="1"/>
            </p:cNvPicPr>
            <p:nvPr/>
          </p:nvPicPr>
          <p:blipFill>
            <a:blip r:embed="rId2"/>
            <a:stretch>
              <a:fillRect/>
            </a:stretch>
          </p:blipFill>
          <p:spPr>
            <a:xfrm>
              <a:off x="8443" y="3561040"/>
              <a:ext cx="5620999" cy="3304318"/>
            </a:xfrm>
            <a:prstGeom prst="rect">
              <a:avLst/>
            </a:prstGeom>
            <a:noFill/>
            <a:ln w="9525">
              <a:noFill/>
            </a:ln>
          </p:spPr>
        </p:pic>
        <p:sp>
          <p:nvSpPr>
            <p:cNvPr id="24" name="等腰三角形 23"/>
            <p:cNvSpPr/>
            <p:nvPr/>
          </p:nvSpPr>
          <p:spPr>
            <a:xfrm>
              <a:off x="-134431" y="3561040"/>
              <a:ext cx="5772150" cy="3305175"/>
            </a:xfrm>
            <a:prstGeom prst="triangle">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17" name="等腰三角形 16"/>
            <p:cNvSpPr/>
            <p:nvPr/>
          </p:nvSpPr>
          <p:spPr>
            <a:xfrm>
              <a:off x="4024179" y="5934158"/>
              <a:ext cx="1613540" cy="923925"/>
            </a:xfrm>
            <a:prstGeom prst="triangle">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grpSp>
      <p:sp>
        <p:nvSpPr>
          <p:cNvPr id="4105" name="文本框 15"/>
          <p:cNvSpPr txBox="1"/>
          <p:nvPr/>
        </p:nvSpPr>
        <p:spPr>
          <a:xfrm>
            <a:off x="4679315" y="1320165"/>
            <a:ext cx="7376160" cy="2539365"/>
          </a:xfrm>
          <a:prstGeom prst="rect">
            <a:avLst/>
          </a:prstGeom>
          <a:noFill/>
          <a:ln w="9525">
            <a:noFill/>
          </a:ln>
        </p:spPr>
        <p:txBody>
          <a:bodyPr wrap="none" anchor="t" anchorCtr="0">
            <a:noAutofit/>
          </a:bodyPr>
          <a:p>
            <a:pPr algn="l"/>
            <a:r>
              <a:rPr lang="en-US" altLang="zh-CN" sz="60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rPr>
              <a:t>Image Processing &amp;</a:t>
            </a:r>
            <a:endParaRPr lang="en-US" altLang="zh-CN" sz="60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endParaRPr>
          </a:p>
          <a:p>
            <a:pPr algn="l"/>
            <a:r>
              <a:rPr lang="en-US" altLang="zh-CN" sz="60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rPr>
              <a:t>Computer Vision</a:t>
            </a:r>
            <a:endParaRPr lang="en-US" altLang="zh-CN" sz="60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endParaRPr>
          </a:p>
        </p:txBody>
      </p:sp>
      <p:sp>
        <p:nvSpPr>
          <p:cNvPr id="4106" name="文本框 18"/>
          <p:cNvSpPr txBox="1"/>
          <p:nvPr/>
        </p:nvSpPr>
        <p:spPr>
          <a:xfrm>
            <a:off x="7887970" y="5211128"/>
            <a:ext cx="4167188" cy="645160"/>
          </a:xfrm>
          <a:prstGeom prst="rect">
            <a:avLst/>
          </a:prstGeom>
          <a:noFill/>
          <a:ln w="9525">
            <a:noFill/>
          </a:ln>
        </p:spPr>
        <p:txBody>
          <a:bodyPr anchor="t" anchorCtr="0">
            <a:spAutoFit/>
          </a:bodyPr>
          <a:p>
            <a:pPr algn="r"/>
            <a:r>
              <a:rPr lang="en-US" altLang="zh-CN" dirty="0">
                <a:solidFill>
                  <a:schemeClr val="bg1"/>
                </a:solidFill>
                <a:latin typeface="Comic Sans MS" panose="030F0702030302020204" charset="0"/>
                <a:ea typeface="SimSun" panose="02010600030101010101" pitchFamily="2" charset="-122"/>
                <a:cs typeface="Comic Sans MS" panose="030F0702030302020204" charset="0"/>
                <a:sym typeface="Arial" panose="020B0604020202020204" pitchFamily="34" charset="0"/>
              </a:rPr>
              <a:t>Mohammed Bilal Shakil Ahmed Khan</a:t>
            </a:r>
            <a:endParaRPr lang="en-US" altLang="zh-CN" dirty="0">
              <a:solidFill>
                <a:schemeClr val="bg1"/>
              </a:solidFill>
              <a:latin typeface="Comic Sans MS" panose="030F0702030302020204" charset="0"/>
              <a:ea typeface="SimSun" panose="02010600030101010101" pitchFamily="2" charset="-122"/>
              <a:cs typeface="Comic Sans MS" panose="030F0702030302020204" charset="0"/>
              <a:sym typeface="Arial" panose="020B0604020202020204" pitchFamily="34" charset="0"/>
            </a:endParaRPr>
          </a:p>
          <a:p>
            <a:pPr algn="r"/>
            <a:r>
              <a:rPr lang="en-US" altLang="zh-CN" dirty="0">
                <a:solidFill>
                  <a:schemeClr val="bg1"/>
                </a:solidFill>
                <a:latin typeface="Comic Sans MS" panose="030F0702030302020204" charset="0"/>
                <a:ea typeface="SimSun" panose="02010600030101010101" pitchFamily="2" charset="-122"/>
                <a:cs typeface="Comic Sans MS" panose="030F0702030302020204" charset="0"/>
                <a:sym typeface="Arial" panose="020B0604020202020204" pitchFamily="34" charset="0"/>
              </a:rPr>
              <a:t>N01637402</a:t>
            </a:r>
            <a:endParaRPr lang="en-US" altLang="zh-CN" dirty="0">
              <a:solidFill>
                <a:schemeClr val="bg1"/>
              </a:solidFill>
              <a:latin typeface="Comic Sans MS" panose="030F0702030302020204" charset="0"/>
              <a:ea typeface="SimSun" panose="02010600030101010101" pitchFamily="2" charset="-122"/>
              <a:cs typeface="Comic Sans MS" panose="030F0702030302020204" charset="0"/>
              <a:sym typeface="Arial" panose="020B0604020202020204" pitchFamily="34" charset="0"/>
            </a:endParaRPr>
          </a:p>
        </p:txBody>
      </p:sp>
      <p:sp>
        <p:nvSpPr>
          <p:cNvPr id="2" name="文本框 15"/>
          <p:cNvSpPr txBox="1"/>
          <p:nvPr/>
        </p:nvSpPr>
        <p:spPr>
          <a:xfrm>
            <a:off x="4679315" y="3627120"/>
            <a:ext cx="7376160" cy="836930"/>
          </a:xfrm>
          <a:prstGeom prst="rect">
            <a:avLst/>
          </a:prstGeom>
          <a:noFill/>
          <a:ln w="9525">
            <a:noFill/>
          </a:ln>
        </p:spPr>
        <p:txBody>
          <a:bodyPr wrap="none" anchor="t" anchorCtr="0">
            <a:noAutofit/>
          </a:bodyPr>
          <a:p>
            <a:pPr algn="l"/>
            <a:r>
              <a:rPr lang="en-US" altLang="zh-CN" sz="36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rPr>
              <a:t>Face Recognition using Opencv</a:t>
            </a:r>
            <a:endParaRPr lang="en-US" altLang="zh-CN" sz="36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21" name="组合 3"/>
          <p:cNvGrpSpPr/>
          <p:nvPr/>
        </p:nvGrpSpPr>
        <p:grpSpPr>
          <a:xfrm>
            <a:off x="7223125" y="1966913"/>
            <a:ext cx="4405313" cy="4773612"/>
            <a:chOff x="917575" y="1449388"/>
            <a:chExt cx="4405313" cy="4773612"/>
          </a:xfrm>
        </p:grpSpPr>
        <p:pic>
          <p:nvPicPr>
            <p:cNvPr id="5122" name="Picture 5"/>
            <p:cNvPicPr>
              <a:picLocks noChangeAspect="1"/>
            </p:cNvPicPr>
            <p:nvPr/>
          </p:nvPicPr>
          <p:blipFill>
            <a:blip r:embed="rId1"/>
            <a:stretch>
              <a:fillRect/>
            </a:stretch>
          </p:blipFill>
          <p:spPr>
            <a:xfrm>
              <a:off x="1563688" y="4632325"/>
              <a:ext cx="1909763" cy="1590675"/>
            </a:xfrm>
            <a:prstGeom prst="rect">
              <a:avLst/>
            </a:prstGeom>
            <a:noFill/>
            <a:ln w="9525">
              <a:noFill/>
            </a:ln>
          </p:spPr>
        </p:pic>
        <p:pic>
          <p:nvPicPr>
            <p:cNvPr id="5123" name="Picture 6"/>
            <p:cNvPicPr>
              <a:picLocks noChangeAspect="1"/>
            </p:cNvPicPr>
            <p:nvPr/>
          </p:nvPicPr>
          <p:blipFill>
            <a:blip r:embed="rId2"/>
            <a:stretch>
              <a:fillRect/>
            </a:stretch>
          </p:blipFill>
          <p:spPr>
            <a:xfrm>
              <a:off x="3465513" y="4632325"/>
              <a:ext cx="1857375" cy="1590675"/>
            </a:xfrm>
            <a:prstGeom prst="rect">
              <a:avLst/>
            </a:prstGeom>
            <a:noFill/>
            <a:ln w="9525">
              <a:noFill/>
            </a:ln>
          </p:spPr>
        </p:pic>
        <p:sp>
          <p:nvSpPr>
            <p:cNvPr id="5124" name="Freeform 7"/>
            <p:cNvSpPr/>
            <p:nvPr/>
          </p:nvSpPr>
          <p:spPr>
            <a:xfrm>
              <a:off x="3128963" y="3792538"/>
              <a:ext cx="752475" cy="981075"/>
            </a:xfrm>
            <a:custGeom>
              <a:avLst/>
              <a:gdLst/>
              <a:ahLst/>
              <a:cxnLst>
                <a:cxn ang="0">
                  <a:pos x="327548" y="839659"/>
                </a:cxn>
                <a:cxn ang="0">
                  <a:pos x="610833" y="919205"/>
                </a:cxn>
                <a:cxn ang="0">
                  <a:pos x="699359" y="636373"/>
                </a:cxn>
                <a:cxn ang="0">
                  <a:pos x="424927" y="141416"/>
                </a:cxn>
                <a:cxn ang="0">
                  <a:pos x="132790" y="61870"/>
                </a:cxn>
                <a:cxn ang="0">
                  <a:pos x="53116" y="344702"/>
                </a:cxn>
                <a:cxn ang="0">
                  <a:pos x="327548" y="839659"/>
                </a:cxn>
              </a:cxnLst>
              <a:pathLst>
                <a:path w="85" h="111">
                  <a:moveTo>
                    <a:pt x="37" y="95"/>
                  </a:moveTo>
                  <a:cubicBezTo>
                    <a:pt x="43" y="107"/>
                    <a:pt x="58" y="111"/>
                    <a:pt x="69" y="104"/>
                  </a:cubicBezTo>
                  <a:cubicBezTo>
                    <a:pt x="81" y="98"/>
                    <a:pt x="85" y="84"/>
                    <a:pt x="79" y="72"/>
                  </a:cubicBezTo>
                  <a:cubicBezTo>
                    <a:pt x="48" y="16"/>
                    <a:pt x="48" y="16"/>
                    <a:pt x="48" y="16"/>
                  </a:cubicBezTo>
                  <a:cubicBezTo>
                    <a:pt x="41" y="5"/>
                    <a:pt x="27" y="0"/>
                    <a:pt x="15" y="7"/>
                  </a:cubicBezTo>
                  <a:cubicBezTo>
                    <a:pt x="4" y="13"/>
                    <a:pt x="0" y="28"/>
                    <a:pt x="6" y="39"/>
                  </a:cubicBezTo>
                  <a:lnTo>
                    <a:pt x="37" y="95"/>
                  </a:lnTo>
                  <a:close/>
                </a:path>
              </a:pathLst>
            </a:custGeom>
            <a:solidFill>
              <a:srgbClr val="354743"/>
            </a:solidFill>
            <a:ln w="9525">
              <a:noFill/>
            </a:ln>
          </p:spPr>
          <p:txBody>
            <a:bodyPr/>
            <a:p>
              <a:endParaRPr lang="en-US"/>
            </a:p>
          </p:txBody>
        </p:sp>
        <p:sp>
          <p:nvSpPr>
            <p:cNvPr id="5125" name="Freeform 8"/>
            <p:cNvSpPr/>
            <p:nvPr/>
          </p:nvSpPr>
          <p:spPr>
            <a:xfrm>
              <a:off x="1484313" y="3792538"/>
              <a:ext cx="750888" cy="981075"/>
            </a:xfrm>
            <a:custGeom>
              <a:avLst/>
              <a:gdLst/>
              <a:ahLst/>
              <a:cxnLst>
                <a:cxn ang="0">
                  <a:pos x="415197" y="839659"/>
                </a:cxn>
                <a:cxn ang="0">
                  <a:pos x="132510" y="919205"/>
                </a:cxn>
                <a:cxn ang="0">
                  <a:pos x="53004" y="636373"/>
                </a:cxn>
                <a:cxn ang="0">
                  <a:pos x="326857" y="141416"/>
                </a:cxn>
                <a:cxn ang="0">
                  <a:pos x="609544" y="61870"/>
                </a:cxn>
                <a:cxn ang="0">
                  <a:pos x="689050" y="344702"/>
                </a:cxn>
                <a:cxn ang="0">
                  <a:pos x="415197" y="839659"/>
                </a:cxn>
              </a:cxnLst>
              <a:pathLst>
                <a:path w="85" h="111">
                  <a:moveTo>
                    <a:pt x="47" y="95"/>
                  </a:moveTo>
                  <a:cubicBezTo>
                    <a:pt x="41" y="107"/>
                    <a:pt x="27" y="111"/>
                    <a:pt x="15" y="104"/>
                  </a:cubicBezTo>
                  <a:cubicBezTo>
                    <a:pt x="4" y="98"/>
                    <a:pt x="0" y="84"/>
                    <a:pt x="6" y="72"/>
                  </a:cubicBezTo>
                  <a:cubicBezTo>
                    <a:pt x="37" y="16"/>
                    <a:pt x="37" y="16"/>
                    <a:pt x="37" y="16"/>
                  </a:cubicBezTo>
                  <a:cubicBezTo>
                    <a:pt x="43" y="5"/>
                    <a:pt x="58" y="0"/>
                    <a:pt x="69" y="7"/>
                  </a:cubicBezTo>
                  <a:cubicBezTo>
                    <a:pt x="81" y="13"/>
                    <a:pt x="85" y="28"/>
                    <a:pt x="78" y="39"/>
                  </a:cubicBezTo>
                  <a:lnTo>
                    <a:pt x="47" y="95"/>
                  </a:lnTo>
                  <a:close/>
                </a:path>
              </a:pathLst>
            </a:custGeom>
            <a:solidFill>
              <a:srgbClr val="354743"/>
            </a:solidFill>
            <a:ln w="9525">
              <a:noFill/>
            </a:ln>
          </p:spPr>
          <p:txBody>
            <a:bodyPr/>
            <a:p>
              <a:endParaRPr lang="en-US"/>
            </a:p>
          </p:txBody>
        </p:sp>
        <p:sp>
          <p:nvSpPr>
            <p:cNvPr id="5126" name="Oval 9"/>
            <p:cNvSpPr/>
            <p:nvPr/>
          </p:nvSpPr>
          <p:spPr>
            <a:xfrm>
              <a:off x="1209675" y="1449388"/>
              <a:ext cx="2962275" cy="2962275"/>
            </a:xfrm>
            <a:prstGeom prst="ellipse">
              <a:avLst/>
            </a:prstGeom>
            <a:solidFill>
              <a:srgbClr val="EF4137"/>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27" name="Oval 10"/>
            <p:cNvSpPr/>
            <p:nvPr/>
          </p:nvSpPr>
          <p:spPr>
            <a:xfrm>
              <a:off x="1536700" y="1776413"/>
              <a:ext cx="2317750" cy="2316162"/>
            </a:xfrm>
            <a:prstGeom prst="ellipse">
              <a:avLst/>
            </a:prstGeom>
            <a:solidFill>
              <a:srgbClr val="FFFFFF"/>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28" name="Oval 11"/>
            <p:cNvSpPr/>
            <p:nvPr/>
          </p:nvSpPr>
          <p:spPr>
            <a:xfrm>
              <a:off x="1784350" y="2024063"/>
              <a:ext cx="1812925" cy="1812925"/>
            </a:xfrm>
            <a:prstGeom prst="ellipse">
              <a:avLst/>
            </a:prstGeom>
            <a:solidFill>
              <a:srgbClr val="EF4137"/>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29" name="Oval 12"/>
            <p:cNvSpPr/>
            <p:nvPr/>
          </p:nvSpPr>
          <p:spPr>
            <a:xfrm>
              <a:off x="2200275" y="2439988"/>
              <a:ext cx="981075" cy="981075"/>
            </a:xfrm>
            <a:prstGeom prst="ellipse">
              <a:avLst/>
            </a:prstGeom>
            <a:solidFill>
              <a:srgbClr val="FFFFFF"/>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30" name="Oval 13"/>
            <p:cNvSpPr/>
            <p:nvPr/>
          </p:nvSpPr>
          <p:spPr>
            <a:xfrm>
              <a:off x="2430463" y="2670175"/>
              <a:ext cx="522288" cy="520700"/>
            </a:xfrm>
            <a:prstGeom prst="ellipse">
              <a:avLst/>
            </a:prstGeom>
            <a:solidFill>
              <a:srgbClr val="EF4137"/>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31" name="Freeform 14"/>
            <p:cNvSpPr/>
            <p:nvPr/>
          </p:nvSpPr>
          <p:spPr>
            <a:xfrm>
              <a:off x="917575" y="1635125"/>
              <a:ext cx="1839913" cy="1362075"/>
            </a:xfrm>
            <a:custGeom>
              <a:avLst/>
              <a:gdLst/>
              <a:ahLst/>
              <a:cxnLst>
                <a:cxn ang="0">
                  <a:pos x="203452" y="283029"/>
                </a:cxn>
                <a:cxn ang="0">
                  <a:pos x="44229" y="344941"/>
                </a:cxn>
                <a:cxn ang="0">
                  <a:pos x="0" y="309563"/>
                </a:cxn>
                <a:cxn ang="0">
                  <a:pos x="194606" y="203427"/>
                </a:cxn>
                <a:cxn ang="0">
                  <a:pos x="212298" y="0"/>
                </a:cxn>
                <a:cxn ang="0">
                  <a:pos x="256526" y="26534"/>
                </a:cxn>
                <a:cxn ang="0">
                  <a:pos x="283064" y="176893"/>
                </a:cxn>
                <a:cxn ang="0">
                  <a:pos x="300755" y="35379"/>
                </a:cxn>
                <a:cxn ang="0">
                  <a:pos x="344984" y="61913"/>
                </a:cxn>
                <a:cxn ang="0">
                  <a:pos x="424595" y="291873"/>
                </a:cxn>
                <a:cxn ang="0">
                  <a:pos x="1486084" y="1025979"/>
                </a:cxn>
                <a:cxn ang="0">
                  <a:pos x="1565695" y="902154"/>
                </a:cxn>
                <a:cxn ang="0">
                  <a:pos x="1839913" y="1362075"/>
                </a:cxn>
                <a:cxn ang="0">
                  <a:pos x="1326860" y="1264784"/>
                </a:cxn>
                <a:cxn ang="0">
                  <a:pos x="1424163" y="1123270"/>
                </a:cxn>
                <a:cxn ang="0">
                  <a:pos x="362675" y="398009"/>
                </a:cxn>
                <a:cxn ang="0">
                  <a:pos x="123840" y="415698"/>
                </a:cxn>
                <a:cxn ang="0">
                  <a:pos x="70766" y="380320"/>
                </a:cxn>
                <a:cxn ang="0">
                  <a:pos x="203452" y="283029"/>
                </a:cxn>
              </a:cxnLst>
              <a:pathLst>
                <a:path w="208" h="154">
                  <a:moveTo>
                    <a:pt x="23" y="32"/>
                  </a:moveTo>
                  <a:cubicBezTo>
                    <a:pt x="5" y="39"/>
                    <a:pt x="5" y="39"/>
                    <a:pt x="5" y="39"/>
                  </a:cubicBezTo>
                  <a:cubicBezTo>
                    <a:pt x="5" y="39"/>
                    <a:pt x="2" y="37"/>
                    <a:pt x="0" y="35"/>
                  </a:cubicBezTo>
                  <a:cubicBezTo>
                    <a:pt x="22" y="23"/>
                    <a:pt x="22" y="23"/>
                    <a:pt x="22" y="23"/>
                  </a:cubicBezTo>
                  <a:cubicBezTo>
                    <a:pt x="24" y="0"/>
                    <a:pt x="24" y="0"/>
                    <a:pt x="24" y="0"/>
                  </a:cubicBezTo>
                  <a:cubicBezTo>
                    <a:pt x="25" y="0"/>
                    <a:pt x="28" y="2"/>
                    <a:pt x="29" y="3"/>
                  </a:cubicBezTo>
                  <a:cubicBezTo>
                    <a:pt x="32" y="20"/>
                    <a:pt x="32" y="20"/>
                    <a:pt x="32" y="20"/>
                  </a:cubicBezTo>
                  <a:cubicBezTo>
                    <a:pt x="34" y="4"/>
                    <a:pt x="34" y="4"/>
                    <a:pt x="34" y="4"/>
                  </a:cubicBezTo>
                  <a:cubicBezTo>
                    <a:pt x="34" y="4"/>
                    <a:pt x="38" y="5"/>
                    <a:pt x="39" y="7"/>
                  </a:cubicBezTo>
                  <a:cubicBezTo>
                    <a:pt x="44" y="14"/>
                    <a:pt x="48" y="24"/>
                    <a:pt x="48" y="33"/>
                  </a:cubicBezTo>
                  <a:cubicBezTo>
                    <a:pt x="168" y="116"/>
                    <a:pt x="168" y="116"/>
                    <a:pt x="168" y="116"/>
                  </a:cubicBezTo>
                  <a:cubicBezTo>
                    <a:pt x="177" y="102"/>
                    <a:pt x="177" y="102"/>
                    <a:pt x="177" y="102"/>
                  </a:cubicBezTo>
                  <a:cubicBezTo>
                    <a:pt x="208" y="154"/>
                    <a:pt x="208" y="154"/>
                    <a:pt x="208" y="154"/>
                  </a:cubicBezTo>
                  <a:cubicBezTo>
                    <a:pt x="150" y="143"/>
                    <a:pt x="150" y="143"/>
                    <a:pt x="150" y="143"/>
                  </a:cubicBezTo>
                  <a:cubicBezTo>
                    <a:pt x="161" y="127"/>
                    <a:pt x="161" y="127"/>
                    <a:pt x="161" y="127"/>
                  </a:cubicBezTo>
                  <a:cubicBezTo>
                    <a:pt x="41" y="45"/>
                    <a:pt x="41" y="45"/>
                    <a:pt x="41" y="45"/>
                  </a:cubicBezTo>
                  <a:cubicBezTo>
                    <a:pt x="33" y="47"/>
                    <a:pt x="23" y="49"/>
                    <a:pt x="14" y="47"/>
                  </a:cubicBezTo>
                  <a:cubicBezTo>
                    <a:pt x="12" y="47"/>
                    <a:pt x="8" y="43"/>
                    <a:pt x="8" y="43"/>
                  </a:cubicBezTo>
                  <a:lnTo>
                    <a:pt x="23" y="32"/>
                  </a:lnTo>
                  <a:close/>
                </a:path>
              </a:pathLst>
            </a:custGeom>
            <a:solidFill>
              <a:srgbClr val="202221"/>
            </a:solidFill>
            <a:ln w="9525">
              <a:noFill/>
            </a:ln>
          </p:spPr>
          <p:txBody>
            <a:bodyPr/>
            <a:p>
              <a:endParaRPr lang="en-US"/>
            </a:p>
          </p:txBody>
        </p:sp>
      </p:grpSp>
      <p:sp>
        <p:nvSpPr>
          <p:cNvPr id="5132" name="文本框 14"/>
          <p:cNvSpPr txBox="1"/>
          <p:nvPr/>
        </p:nvSpPr>
        <p:spPr>
          <a:xfrm>
            <a:off x="670560" y="1583690"/>
            <a:ext cx="5734685" cy="4119880"/>
          </a:xfrm>
          <a:prstGeom prst="rect">
            <a:avLst/>
          </a:prstGeom>
          <a:noFill/>
          <a:ln w="9525">
            <a:noFill/>
          </a:ln>
        </p:spPr>
        <p:txBody>
          <a:bodyPr wrap="square" anchor="t" anchorCtr="0">
            <a:noAutofit/>
          </a:bodyPr>
          <a:p>
            <a:pPr marL="285750" lvl="0" indent="-285750" algn="just">
              <a:lnSpc>
                <a:spcPct val="11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In this project, we delve into the realm of face recognition using OpenCV, a versatile open-source computer vision library.</a:t>
            </a:r>
            <a:endParaRPr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1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The increasing need for robust security systems and seamless user experiences has driven the innovation and implementation of face recognition technologies.</a:t>
            </a:r>
            <a:endParaRPr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1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Our exploration aims to harness the potential of OpenCV to build an efficient and accurate face recognition system.</a:t>
            </a:r>
            <a:endParaRPr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10000"/>
              </a:lnSpc>
              <a:buClrTx/>
              <a:buSzTx/>
              <a:buFont typeface="Arial" panose="020B0604020202020204" pitchFamily="34" charset="0"/>
              <a:buChar char="•"/>
            </a:pPr>
            <a:r>
              <a:rPr lang="en-US" sz="1600" b="1" dirty="0">
                <a:latin typeface="Comic Sans MS" panose="030F0702030302020204" charset="0"/>
                <a:ea typeface="Arial" panose="020B0604020202020204" pitchFamily="34" charset="0"/>
                <a:cs typeface="Comic Sans MS" panose="030F0702030302020204" charset="0"/>
                <a:sym typeface="+mn-ea"/>
              </a:rPr>
              <a:t>Dataset: The dataset contains images of mulitple celebrities which is scraped from pinterest. There are 105 celebrities and 17534 faces.</a:t>
            </a:r>
            <a:endParaRPr lang="en-US" sz="1600" b="1" dirty="0">
              <a:latin typeface="Comic Sans MS" panose="030F0702030302020204" charset="0"/>
              <a:ea typeface="Arial" panose="020B0604020202020204" pitchFamily="34" charset="0"/>
              <a:cs typeface="Comic Sans MS" panose="030F0702030302020204" charset="0"/>
              <a:sym typeface="+mn-ea"/>
            </a:endParaRPr>
          </a:p>
        </p:txBody>
      </p:sp>
      <p:cxnSp>
        <p:nvCxnSpPr>
          <p:cNvPr id="17" name="直接连接符 16"/>
          <p:cNvCxnSpPr/>
          <p:nvPr/>
        </p:nvCxnSpPr>
        <p:spPr>
          <a:xfrm>
            <a:off x="6524625" y="1984375"/>
            <a:ext cx="0" cy="3195638"/>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5135" name="组合 17"/>
          <p:cNvGrpSpPr/>
          <p:nvPr/>
        </p:nvGrpSpPr>
        <p:grpSpPr>
          <a:xfrm>
            <a:off x="0" y="292100"/>
            <a:ext cx="3975735" cy="681990"/>
            <a:chOff x="0" y="177800"/>
            <a:chExt cx="3975033" cy="681990"/>
          </a:xfrm>
        </p:grpSpPr>
        <p:sp>
          <p:nvSpPr>
            <p:cNvPr id="19" name="矩形 18"/>
            <p:cNvSpPr/>
            <p:nvPr/>
          </p:nvSpPr>
          <p:spPr>
            <a:xfrm flipH="1">
              <a:off x="0" y="177800"/>
              <a:ext cx="670442" cy="68199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70442" y="177800"/>
              <a:ext cx="200625"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3104602" cy="645160"/>
            </a:xfrm>
            <a:prstGeom prst="rect">
              <a:avLst/>
            </a:prstGeom>
            <a:noFill/>
            <a:ln w="9525">
              <a:noFill/>
            </a:ln>
          </p:spPr>
          <p:txBody>
            <a:bodyPr wrap="square" anchor="t" anchorCtr="0">
              <a:spAutoFit/>
            </a:bodyPr>
            <a:p>
              <a:pPr algn="ctr"/>
              <a:r>
                <a:rPr lang="en-US" altLang="zh-CN" sz="3600" b="1" dirty="0">
                  <a:latin typeface="Comic Sans MS" panose="030F0702030302020204" charset="0"/>
                  <a:ea typeface="SimSun" panose="02010600030101010101" pitchFamily="2" charset="-122"/>
                  <a:cs typeface="Comic Sans MS" panose="030F0702030302020204" charset="0"/>
                </a:rPr>
                <a:t>Introduction</a:t>
              </a:r>
              <a:endParaRPr lang="en-US" altLang="zh-CN" sz="3600" b="1" dirty="0">
                <a:latin typeface="Comic Sans MS" panose="030F0702030302020204" charset="0"/>
                <a:ea typeface="SimSun" panose="02010600030101010101" pitchFamily="2" charset="-122"/>
                <a:cs typeface="Comic Sans MS" panose="030F0702030302020204" charset="0"/>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670560" y="1342390"/>
            <a:ext cx="5734685" cy="4808220"/>
          </a:xfrm>
          <a:prstGeom prst="rect">
            <a:avLst/>
          </a:prstGeom>
          <a:noFill/>
          <a:ln w="9525">
            <a:noFill/>
          </a:ln>
        </p:spPr>
        <p:txBody>
          <a:bodyPr wrap="square" anchor="t" anchorCtr="0">
            <a:noAutofit/>
          </a:bodyPr>
          <a:p>
            <a:pPr marL="285750" lvl="0" indent="-285750" algn="just">
              <a:lnSpc>
                <a:spcPct val="12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Data Collection: </a:t>
            </a:r>
            <a:r>
              <a:rPr lang="en-US" sz="1600" b="1" dirty="0">
                <a:latin typeface="Comic Sans MS" panose="030F0702030302020204" charset="0"/>
                <a:ea typeface="Arial" panose="020B0604020202020204" pitchFamily="34" charset="0"/>
                <a:cs typeface="Comic Sans MS" panose="030F0702030302020204" charset="0"/>
                <a:sym typeface="+mn-ea"/>
              </a:rPr>
              <a:t>Data is collected from pinterest. </a:t>
            </a:r>
            <a:r>
              <a:rPr lang="en-US" sz="1600" b="1" dirty="0">
                <a:latin typeface="Comic Sans MS" panose="030F0702030302020204" charset="0"/>
                <a:ea typeface="Arial" panose="020B0604020202020204" pitchFamily="34" charset="0"/>
                <a:cs typeface="Comic Sans MS" panose="030F0702030302020204" charset="0"/>
                <a:sym typeface="+mn-ea"/>
              </a:rPr>
              <a:t>There are 105 celebrities and 17534 faces.</a:t>
            </a:r>
            <a:endParaRPr lang="en-US"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2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Preprocessing: </a:t>
            </a:r>
            <a:r>
              <a:rPr lang="en-US" sz="1600" b="1" dirty="0">
                <a:latin typeface="Comic Sans MS" panose="030F0702030302020204" charset="0"/>
                <a:ea typeface="Arial" panose="020B0604020202020204" pitchFamily="34" charset="0"/>
                <a:cs typeface="Comic Sans MS" panose="030F0702030302020204" charset="0"/>
                <a:sym typeface="+mn-ea"/>
              </a:rPr>
              <a:t>The images are converted to 80x80 image size and then to grayscale.</a:t>
            </a:r>
            <a:endParaRPr lang="en-US"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2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Feature Extraction: CascadeClassifier</a:t>
            </a:r>
            <a:r>
              <a:rPr lang="en-US" sz="1600" b="1" dirty="0">
                <a:latin typeface="Comic Sans MS" panose="030F0702030302020204" charset="0"/>
                <a:ea typeface="Arial" panose="020B0604020202020204" pitchFamily="34" charset="0"/>
                <a:cs typeface="Comic Sans MS" panose="030F0702030302020204" charset="0"/>
                <a:sym typeface="+mn-ea"/>
              </a:rPr>
              <a:t> </a:t>
            </a:r>
            <a:r>
              <a:rPr sz="1600" b="1" dirty="0">
                <a:latin typeface="Comic Sans MS" panose="030F0702030302020204" charset="0"/>
                <a:ea typeface="Arial" panose="020B0604020202020204" pitchFamily="34" charset="0"/>
                <a:cs typeface="Comic Sans MS" panose="030F0702030302020204" charset="0"/>
                <a:sym typeface="+mn-ea"/>
              </a:rPr>
              <a:t>is </a:t>
            </a:r>
            <a:r>
              <a:rPr lang="en-US" sz="1600" b="1" dirty="0">
                <a:latin typeface="Comic Sans MS" panose="030F0702030302020204" charset="0"/>
                <a:ea typeface="Arial" panose="020B0604020202020204" pitchFamily="34" charset="0"/>
                <a:cs typeface="Comic Sans MS" panose="030F0702030302020204" charset="0"/>
                <a:sym typeface="+mn-ea"/>
              </a:rPr>
              <a:t>used to </a:t>
            </a:r>
            <a:r>
              <a:rPr sz="1600" b="1" dirty="0">
                <a:latin typeface="Comic Sans MS" panose="030F0702030302020204" charset="0"/>
                <a:ea typeface="Arial" panose="020B0604020202020204" pitchFamily="34" charset="0"/>
                <a:cs typeface="Comic Sans MS" panose="030F0702030302020204" charset="0"/>
                <a:sym typeface="+mn-ea"/>
              </a:rPr>
              <a:t>recognize faces. It </a:t>
            </a:r>
            <a:r>
              <a:rPr lang="en-US" sz="1600" b="1" dirty="0">
                <a:latin typeface="Comic Sans MS" panose="030F0702030302020204" charset="0"/>
                <a:ea typeface="Arial" panose="020B0604020202020204" pitchFamily="34" charset="0"/>
                <a:cs typeface="Comic Sans MS" panose="030F0702030302020204" charset="0"/>
                <a:sym typeface="+mn-ea"/>
              </a:rPr>
              <a:t>is</a:t>
            </a:r>
            <a:r>
              <a:rPr sz="1600" b="1" dirty="0">
                <a:latin typeface="Comic Sans MS" panose="030F0702030302020204" charset="0"/>
                <a:ea typeface="Arial" panose="020B0604020202020204" pitchFamily="34" charset="0"/>
                <a:cs typeface="Comic Sans MS" panose="030F0702030302020204" charset="0"/>
                <a:sym typeface="+mn-ea"/>
              </a:rPr>
              <a:t> a tool that you can use to detect faces in images or video</a:t>
            </a:r>
            <a:r>
              <a:rPr lang="en-US" sz="1600" b="1" dirty="0">
                <a:latin typeface="Comic Sans MS" panose="030F0702030302020204" charset="0"/>
                <a:ea typeface="Arial" panose="020B0604020202020204" pitchFamily="34" charset="0"/>
                <a:cs typeface="Comic Sans MS" panose="030F0702030302020204" charset="0"/>
                <a:sym typeface="+mn-ea"/>
              </a:rPr>
              <a:t> </a:t>
            </a:r>
            <a:r>
              <a:rPr sz="1600" b="1" dirty="0">
                <a:latin typeface="Comic Sans MS" panose="030F0702030302020204" charset="0"/>
                <a:ea typeface="Arial" panose="020B0604020202020204" pitchFamily="34" charset="0"/>
                <a:cs typeface="Comic Sans MS" panose="030F0702030302020204" charset="0"/>
                <a:sym typeface="+mn-ea"/>
              </a:rPr>
              <a:t>frames</a:t>
            </a:r>
            <a:r>
              <a:rPr lang="en-US" sz="1600" b="1" dirty="0">
                <a:latin typeface="Comic Sans MS" panose="030F0702030302020204" charset="0"/>
                <a:ea typeface="Arial" panose="020B0604020202020204" pitchFamily="34" charset="0"/>
                <a:cs typeface="Comic Sans MS" panose="030F0702030302020204" charset="0"/>
                <a:sym typeface="+mn-ea"/>
              </a:rPr>
              <a:t>. ‘haar_faces.xml'represents the XML file that contains the pre-trained Haar Cascade classifier for detecting faces.</a:t>
            </a:r>
            <a:endParaRPr lang="en-US"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2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Usage of Haar Cascade Classifier (haar_cascade):</a:t>
            </a:r>
            <a:r>
              <a:rPr lang="en-US" sz="1600" b="1" dirty="0">
                <a:latin typeface="Comic Sans MS" panose="030F0702030302020204" charset="0"/>
                <a:ea typeface="Arial" panose="020B0604020202020204" pitchFamily="34" charset="0"/>
                <a:cs typeface="Comic Sans MS" panose="030F0702030302020204" charset="0"/>
                <a:sym typeface="+mn-ea"/>
              </a:rPr>
              <a:t> </a:t>
            </a:r>
            <a:r>
              <a:rPr sz="1600" b="1" dirty="0">
                <a:latin typeface="Comic Sans MS" panose="030F0702030302020204" charset="0"/>
                <a:ea typeface="Arial" panose="020B0604020202020204" pitchFamily="34" charset="0"/>
                <a:cs typeface="Comic Sans MS" panose="030F0702030302020204" charset="0"/>
                <a:sym typeface="+mn-ea"/>
              </a:rPr>
              <a:t>The detectMultiScale method is applied to identify faces in the grayscale image (gray). Detected faces are then used to extract the region of interest (ROI) from the original image.</a:t>
            </a:r>
            <a:endParaRPr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20000"/>
              </a:lnSpc>
              <a:buClrTx/>
              <a:buSzTx/>
              <a:buFont typeface="Arial" panose="020B0604020202020204" pitchFamily="34" charset="0"/>
              <a:buChar char="•"/>
            </a:pPr>
            <a:endParaRPr sz="1600" b="1" dirty="0">
              <a:latin typeface="Comic Sans MS" panose="030F0702030302020204" charset="0"/>
              <a:ea typeface="Arial" panose="020B0604020202020204" pitchFamily="34" charset="0"/>
              <a:cs typeface="Comic Sans MS" panose="030F0702030302020204" charset="0"/>
              <a:sym typeface="+mn-ea"/>
            </a:endParaRPr>
          </a:p>
        </p:txBody>
      </p:sp>
      <p:cxnSp>
        <p:nvCxnSpPr>
          <p:cNvPr id="17" name="直接连接符 16"/>
          <p:cNvCxnSpPr/>
          <p:nvPr/>
        </p:nvCxnSpPr>
        <p:spPr>
          <a:xfrm>
            <a:off x="6524625" y="1984375"/>
            <a:ext cx="0" cy="3195638"/>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5135" name="组合 17"/>
          <p:cNvGrpSpPr/>
          <p:nvPr/>
        </p:nvGrpSpPr>
        <p:grpSpPr>
          <a:xfrm>
            <a:off x="0" y="292100"/>
            <a:ext cx="3975735" cy="681990"/>
            <a:chOff x="0" y="177800"/>
            <a:chExt cx="3975033" cy="681990"/>
          </a:xfrm>
        </p:grpSpPr>
        <p:sp>
          <p:nvSpPr>
            <p:cNvPr id="19" name="矩形 18"/>
            <p:cNvSpPr/>
            <p:nvPr/>
          </p:nvSpPr>
          <p:spPr>
            <a:xfrm flipH="1">
              <a:off x="0" y="177800"/>
              <a:ext cx="670442" cy="68199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70442" y="177800"/>
              <a:ext cx="200625"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3104602" cy="645160"/>
            </a:xfrm>
            <a:prstGeom prst="rect">
              <a:avLst/>
            </a:prstGeom>
            <a:noFill/>
            <a:ln w="9525">
              <a:noFill/>
            </a:ln>
          </p:spPr>
          <p:txBody>
            <a:bodyPr wrap="square" anchor="t" anchorCtr="0">
              <a:spAutoFit/>
            </a:bodyPr>
            <a:p>
              <a:pPr algn="ctr"/>
              <a:r>
                <a:rPr lang="en-US" altLang="zh-CN" sz="3600" b="1" dirty="0">
                  <a:latin typeface="Comic Sans MS" panose="030F0702030302020204" charset="0"/>
                  <a:ea typeface="SimSun" panose="02010600030101010101" pitchFamily="2" charset="-122"/>
                  <a:cs typeface="Comic Sans MS" panose="030F0702030302020204" charset="0"/>
                </a:rPr>
                <a:t>Methodology</a:t>
              </a:r>
              <a:endParaRPr lang="en-US" altLang="zh-CN" sz="3600" b="1" dirty="0">
                <a:latin typeface="Comic Sans MS" panose="030F0702030302020204" charset="0"/>
                <a:ea typeface="SimSun" panose="02010600030101010101" pitchFamily="2" charset="-122"/>
                <a:cs typeface="Comic Sans MS" panose="030F0702030302020204" charset="0"/>
              </a:endParaRPr>
            </a:p>
          </p:txBody>
        </p:sp>
      </p:grpSp>
      <p:sp>
        <p:nvSpPr>
          <p:cNvPr id="6" name="Content Placeholder 5"/>
          <p:cNvSpPr/>
          <p:nvPr>
            <p:ph idx="1"/>
          </p:nvPr>
        </p:nvSpPr>
        <p:spPr>
          <a:xfrm>
            <a:off x="6644005" y="1640840"/>
            <a:ext cx="5387975" cy="4732020"/>
          </a:xfrm>
        </p:spPr>
        <p:txBody>
          <a:bodyPr/>
          <a:p>
            <a:pPr algn="just"/>
            <a:r>
              <a:rPr sz="1800" b="1" dirty="0">
                <a:latin typeface="Comic Sans MS" panose="030F0702030302020204" charset="0"/>
                <a:cs typeface="Comic Sans MS" panose="030F0702030302020204" charset="0"/>
                <a:sym typeface="+mn-ea"/>
              </a:rPr>
              <a:t>LBPH face recognizer</a:t>
            </a:r>
            <a:r>
              <a:rPr lang="en-US" sz="1800" b="1" dirty="0">
                <a:latin typeface="Comic Sans MS" panose="030F0702030302020204" charset="0"/>
                <a:cs typeface="Comic Sans MS" panose="030F0702030302020204" charset="0"/>
                <a:sym typeface="+mn-ea"/>
              </a:rPr>
              <a:t>:</a:t>
            </a:r>
            <a:r>
              <a:rPr sz="1800" b="1" dirty="0">
                <a:latin typeface="Comic Sans MS" panose="030F0702030302020204" charset="0"/>
                <a:cs typeface="Comic Sans MS" panose="030F0702030302020204" charset="0"/>
                <a:sym typeface="+mn-ea"/>
              </a:rPr>
              <a:t> LBPH is a popular algorithm for face recognition that works by extracting local binary patterns from facial images and constructing histograms of these patterns. The LBPH algorithm is known for its simplicity and effectiveness in handling variations in lighting and facial expressions.</a:t>
            </a:r>
            <a:endParaRPr sz="1800" b="1" dirty="0">
              <a:latin typeface="Comic Sans MS" panose="030F0702030302020204" charset="0"/>
              <a:ea typeface="Arial" panose="020B0604020202020204" pitchFamily="34" charset="0"/>
              <a:cs typeface="Comic Sans MS" panose="030F0702030302020204" charset="0"/>
              <a:sym typeface="+mn-ea"/>
            </a:endParaRPr>
          </a:p>
          <a:p>
            <a:pPr algn="just"/>
            <a:endParaRPr lang="en-US" sz="1800" b="1" dirty="0">
              <a:latin typeface="Comic Sans MS" panose="030F0702030302020204" charset="0"/>
              <a:ea typeface="Arial" panose="020B0604020202020204" pitchFamily="34" charset="0"/>
              <a:cs typeface="Comic Sans MS" panose="030F0702030302020204" charset="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7169" name="组合 1"/>
          <p:cNvGrpSpPr/>
          <p:nvPr/>
        </p:nvGrpSpPr>
        <p:grpSpPr>
          <a:xfrm>
            <a:off x="0" y="292100"/>
            <a:ext cx="3597275" cy="596900"/>
            <a:chOff x="0" y="177800"/>
            <a:chExt cx="3596640" cy="596900"/>
          </a:xfrm>
        </p:grpSpPr>
        <p:sp>
          <p:nvSpPr>
            <p:cNvPr id="3" name="矩形 2"/>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4" name="矩形 3"/>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7172" name="文本框 4"/>
            <p:cNvSpPr txBox="1"/>
            <p:nvPr/>
          </p:nvSpPr>
          <p:spPr>
            <a:xfrm>
              <a:off x="870426" y="214640"/>
              <a:ext cx="2726214" cy="521970"/>
            </a:xfrm>
            <a:prstGeom prst="rect">
              <a:avLst/>
            </a:prstGeom>
            <a:noFill/>
            <a:ln w="9525">
              <a:noFill/>
            </a:ln>
          </p:spPr>
          <p:txBody>
            <a:bodyPr anchor="t" anchorCtr="0">
              <a:spAutoFit/>
            </a:bodyPr>
            <a:p>
              <a:r>
                <a:rPr lang="en-US" altLang="zh-CN" sz="2800" b="1" dirty="0">
                  <a:latin typeface="Arial" panose="020B0604020202020204" pitchFamily="34" charset="0"/>
                  <a:ea typeface="SimSun" panose="02010600030101010101" pitchFamily="2" charset="-122"/>
                  <a:cs typeface="Arial" panose="020B0604020202020204" pitchFamily="34" charset="0"/>
                </a:rPr>
                <a:t>Code Snippet</a:t>
              </a:r>
              <a:endParaRPr lang="en-US" altLang="zh-CN" sz="2800" b="1" dirty="0">
                <a:latin typeface="Arial" panose="020B0604020202020204" pitchFamily="34" charset="0"/>
                <a:ea typeface="SimSun" panose="02010600030101010101" pitchFamily="2" charset="-122"/>
                <a:cs typeface="Arial" panose="020B0604020202020204" pitchFamily="34" charset="0"/>
              </a:endParaRPr>
            </a:p>
          </p:txBody>
        </p:sp>
      </p:grpSp>
      <p:grpSp>
        <p:nvGrpSpPr>
          <p:cNvPr id="7178" name="组合 10"/>
          <p:cNvGrpSpPr/>
          <p:nvPr/>
        </p:nvGrpSpPr>
        <p:grpSpPr>
          <a:xfrm>
            <a:off x="4832350" y="4146550"/>
            <a:ext cx="2657475" cy="1104900"/>
            <a:chOff x="330016" y="3078191"/>
            <a:chExt cx="2656841" cy="1104900"/>
          </a:xfrm>
        </p:grpSpPr>
        <p:sp>
          <p:nvSpPr>
            <p:cNvPr id="7179" name="文本框 11"/>
            <p:cNvSpPr txBox="1"/>
            <p:nvPr/>
          </p:nvSpPr>
          <p:spPr>
            <a:xfrm>
              <a:off x="801821" y="3078191"/>
              <a:ext cx="1712595" cy="337185"/>
            </a:xfrm>
            <a:prstGeom prst="rect">
              <a:avLst/>
            </a:prstGeom>
            <a:noFill/>
            <a:ln w="9525">
              <a:noFill/>
            </a:ln>
          </p:spPr>
          <p:txBody>
            <a:bodyPr wrap="square" anchor="t" anchorCtr="0">
              <a:spAutoFit/>
            </a:bodyPr>
            <a:p>
              <a:pPr algn="ctr"/>
              <a:r>
                <a:rPr lang="zh-CN" altLang="en-US"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rPr>
                <a:t>Add your title</a:t>
              </a:r>
              <a:endParaRPr lang="zh-CN" altLang="en-US" sz="1600" b="1" dirty="0">
                <a:solidFill>
                  <a:srgbClr val="FFFFFF"/>
                </a:solidFill>
                <a:latin typeface="Arial" panose="020B0604020202020204" pitchFamily="34" charset="0"/>
                <a:ea typeface="Arial" panose="020B0604020202020204" pitchFamily="34" charset="0"/>
                <a:sym typeface="SimSun" panose="02010600030101010101" pitchFamily="2" charset="-122"/>
              </a:endParaRPr>
            </a:p>
          </p:txBody>
        </p:sp>
        <p:sp>
          <p:nvSpPr>
            <p:cNvPr id="7180" name="文本框 12"/>
            <p:cNvSpPr txBox="1"/>
            <p:nvPr/>
          </p:nvSpPr>
          <p:spPr>
            <a:xfrm>
              <a:off x="330016" y="3445856"/>
              <a:ext cx="2656841" cy="737235"/>
            </a:xfrm>
            <a:prstGeom prst="rect">
              <a:avLst/>
            </a:prstGeom>
            <a:noFill/>
            <a:ln w="9525">
              <a:noFill/>
            </a:ln>
          </p:spPr>
          <p:txBody>
            <a:bodyPr wrap="square" anchor="t" anchorCtr="0">
              <a:spAutoFit/>
            </a:bodyPr>
            <a:p>
              <a:pPr algn="ctr"/>
              <a:r>
                <a:rPr lang="zh-CN" altLang="zh-CN" sz="1400"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rPr>
                <a:t>Add your words here,according to your need to draw the te box size</a:t>
              </a:r>
              <a:endParaRPr lang="zh-CN" altLang="zh-CN" sz="1400" dirty="0">
                <a:solidFill>
                  <a:srgbClr val="FFFFFF"/>
                </a:solidFill>
                <a:latin typeface="Arial" panose="020B0604020202020204" pitchFamily="34" charset="0"/>
                <a:ea typeface="Arial" panose="020B0604020202020204" pitchFamily="34" charset="0"/>
                <a:sym typeface="SimSun" panose="02010600030101010101" pitchFamily="2" charset="-122"/>
              </a:endParaRPr>
            </a:p>
          </p:txBody>
        </p:sp>
      </p:grpSp>
      <p:sp>
        <p:nvSpPr>
          <p:cNvPr id="14" name="矩形 13"/>
          <p:cNvSpPr/>
          <p:nvPr/>
        </p:nvSpPr>
        <p:spPr>
          <a:xfrm>
            <a:off x="7223760" y="1875790"/>
            <a:ext cx="2289175" cy="1162050"/>
          </a:xfrm>
          <a:prstGeom prst="rect">
            <a:avLst/>
          </a:prstGeom>
          <a:solidFill>
            <a:srgbClr val="2022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Arial" panose="020B0604020202020204" pitchFamily="34" charset="0"/>
              <a:cs typeface="+mn-cs"/>
            </a:endParaRPr>
          </a:p>
        </p:txBody>
      </p:sp>
      <p:sp>
        <p:nvSpPr>
          <p:cNvPr id="7183" name="文本框 15"/>
          <p:cNvSpPr txBox="1"/>
          <p:nvPr/>
        </p:nvSpPr>
        <p:spPr>
          <a:xfrm>
            <a:off x="7489825" y="2155190"/>
            <a:ext cx="1757045" cy="603250"/>
          </a:xfrm>
          <a:prstGeom prst="rect">
            <a:avLst/>
          </a:prstGeom>
          <a:noFill/>
          <a:ln w="9525">
            <a:noFill/>
          </a:ln>
        </p:spPr>
        <p:txBody>
          <a:bodyPr wrap="square" anchor="t" anchorCtr="0">
            <a:noAutofit/>
          </a:bodyPr>
          <a:p>
            <a:pPr algn="ctr"/>
            <a:r>
              <a:rPr lang="en-US" altLang="zh-CN"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rPr>
              <a:t>Feature Extraction</a:t>
            </a:r>
            <a:endParaRPr lang="en-US" altLang="zh-CN"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endParaRPr>
          </a:p>
        </p:txBody>
      </p:sp>
      <p:pic>
        <p:nvPicPr>
          <p:cNvPr id="2" name="Content Placeholder 1"/>
          <p:cNvPicPr>
            <a:picLocks noChangeAspect="1"/>
          </p:cNvPicPr>
          <p:nvPr>
            <p:ph idx="1"/>
          </p:nvPr>
        </p:nvPicPr>
        <p:blipFill>
          <a:blip r:embed="rId1"/>
          <a:stretch>
            <a:fillRect/>
          </a:stretch>
        </p:blipFill>
        <p:spPr>
          <a:xfrm>
            <a:off x="937895" y="1325245"/>
            <a:ext cx="5391150" cy="3620770"/>
          </a:xfrm>
          <a:prstGeom prst="rect">
            <a:avLst/>
          </a:prstGeom>
        </p:spPr>
      </p:pic>
      <p:pic>
        <p:nvPicPr>
          <p:cNvPr id="7" name="Picture 6"/>
          <p:cNvPicPr>
            <a:picLocks noChangeAspect="1"/>
          </p:cNvPicPr>
          <p:nvPr/>
        </p:nvPicPr>
        <p:blipFill>
          <a:blip r:embed="rId2"/>
          <a:stretch>
            <a:fillRect/>
          </a:stretch>
        </p:blipFill>
        <p:spPr>
          <a:xfrm>
            <a:off x="937895" y="5186680"/>
            <a:ext cx="5391150" cy="1009650"/>
          </a:xfrm>
          <a:prstGeom prst="rect">
            <a:avLst/>
          </a:prstGeom>
        </p:spPr>
      </p:pic>
      <p:sp>
        <p:nvSpPr>
          <p:cNvPr id="8" name="矩形 13"/>
          <p:cNvSpPr/>
          <p:nvPr/>
        </p:nvSpPr>
        <p:spPr>
          <a:xfrm>
            <a:off x="7329170" y="5116830"/>
            <a:ext cx="2183765" cy="986790"/>
          </a:xfrm>
          <a:prstGeom prst="rect">
            <a:avLst/>
          </a:prstGeom>
          <a:solidFill>
            <a:srgbClr val="2022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Arial" panose="020B0604020202020204" pitchFamily="34" charset="0"/>
              <a:cs typeface="+mn-cs"/>
            </a:endParaRPr>
          </a:p>
        </p:txBody>
      </p:sp>
      <p:sp>
        <p:nvSpPr>
          <p:cNvPr id="9" name="文本框 15"/>
          <p:cNvSpPr txBox="1"/>
          <p:nvPr/>
        </p:nvSpPr>
        <p:spPr>
          <a:xfrm>
            <a:off x="7542530" y="5389880"/>
            <a:ext cx="1757045" cy="603250"/>
          </a:xfrm>
          <a:prstGeom prst="rect">
            <a:avLst/>
          </a:prstGeom>
          <a:noFill/>
          <a:ln w="9525">
            <a:noFill/>
          </a:ln>
        </p:spPr>
        <p:txBody>
          <a:bodyPr wrap="square" anchor="t" anchorCtr="0">
            <a:noAutofit/>
          </a:bodyPr>
          <a:p>
            <a:pPr algn="ctr"/>
            <a:r>
              <a:rPr lang="en-US" altLang="zh-CN"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rPr>
              <a:t>LBPH</a:t>
            </a:r>
            <a:endParaRPr lang="en-US" altLang="zh-CN"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6145" name="组合 4"/>
          <p:cNvGrpSpPr/>
          <p:nvPr/>
        </p:nvGrpSpPr>
        <p:grpSpPr>
          <a:xfrm>
            <a:off x="0" y="292100"/>
            <a:ext cx="3597275" cy="596900"/>
            <a:chOff x="0" y="177800"/>
            <a:chExt cx="3596640" cy="596900"/>
          </a:xfrm>
        </p:grpSpPr>
        <p:sp>
          <p:nvSpPr>
            <p:cNvPr id="6" name="矩形 5"/>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7" name="矩形 6"/>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6148" name="文本框 7"/>
            <p:cNvSpPr txBox="1"/>
            <p:nvPr/>
          </p:nvSpPr>
          <p:spPr>
            <a:xfrm>
              <a:off x="870426" y="214640"/>
              <a:ext cx="2726214" cy="521970"/>
            </a:xfrm>
            <a:prstGeom prst="rect">
              <a:avLst/>
            </a:prstGeom>
            <a:noFill/>
            <a:ln w="9525">
              <a:noFill/>
            </a:ln>
          </p:spPr>
          <p:txBody>
            <a:bodyPr anchor="t" anchorCtr="0">
              <a:spAutoFit/>
            </a:bodyPr>
            <a:p>
              <a:r>
                <a:rPr lang="en-US" altLang="zh-CN" sz="2800" b="1" dirty="0">
                  <a:latin typeface="Arial" panose="020B0604020202020204" pitchFamily="34" charset="0"/>
                  <a:cs typeface="Arial" panose="020B0604020202020204" pitchFamily="34" charset="0"/>
                  <a:sym typeface="+mn-ea"/>
                </a:rPr>
                <a:t>Who are they?</a:t>
              </a:r>
              <a:endParaRPr lang="en-US" altLang="zh-CN" sz="2800" b="1" dirty="0">
                <a:latin typeface="Arial" panose="020B0604020202020204" pitchFamily="34" charset="0"/>
                <a:ea typeface="SimSun" panose="02010600030101010101" pitchFamily="2" charset="-122"/>
                <a:cs typeface="Arial" panose="020B0604020202020204" pitchFamily="34" charset="0"/>
              </a:endParaRPr>
            </a:p>
          </p:txBody>
        </p:sp>
      </p:grpSp>
      <p:cxnSp>
        <p:nvCxnSpPr>
          <p:cNvPr id="12" name="直接连接符 11"/>
          <p:cNvCxnSpPr/>
          <p:nvPr/>
        </p:nvCxnSpPr>
        <p:spPr>
          <a:xfrm>
            <a:off x="4652010" y="2400300"/>
            <a:ext cx="0" cy="251777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11"/>
          <p:cNvCxnSpPr/>
          <p:nvPr/>
        </p:nvCxnSpPr>
        <p:spPr>
          <a:xfrm>
            <a:off x="8194675" y="2400300"/>
            <a:ext cx="0" cy="251777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9" name="Picture 8" descr="Alexandra Daddario2_311"/>
          <p:cNvPicPr>
            <a:picLocks noChangeAspect="1"/>
          </p:cNvPicPr>
          <p:nvPr/>
        </p:nvPicPr>
        <p:blipFill>
          <a:blip r:embed="rId1"/>
          <a:stretch>
            <a:fillRect/>
          </a:stretch>
        </p:blipFill>
        <p:spPr>
          <a:xfrm>
            <a:off x="8743950" y="2110105"/>
            <a:ext cx="2925445" cy="3097530"/>
          </a:xfrm>
          <a:prstGeom prst="rect">
            <a:avLst/>
          </a:prstGeom>
        </p:spPr>
      </p:pic>
      <p:pic>
        <p:nvPicPr>
          <p:cNvPr id="10" name="Picture 9" descr="Megan Fox5_3527"/>
          <p:cNvPicPr>
            <a:picLocks noChangeAspect="1"/>
          </p:cNvPicPr>
          <p:nvPr/>
        </p:nvPicPr>
        <p:blipFill>
          <a:blip r:embed="rId2"/>
          <a:stretch>
            <a:fillRect/>
          </a:stretch>
        </p:blipFill>
        <p:spPr>
          <a:xfrm>
            <a:off x="933450" y="2110105"/>
            <a:ext cx="2964180" cy="3097530"/>
          </a:xfrm>
          <a:prstGeom prst="rect">
            <a:avLst/>
          </a:prstGeom>
        </p:spPr>
      </p:pic>
      <p:pic>
        <p:nvPicPr>
          <p:cNvPr id="13" name="Picture 12" descr="barbara palvin21_847"/>
          <p:cNvPicPr>
            <a:picLocks noChangeAspect="1"/>
          </p:cNvPicPr>
          <p:nvPr/>
        </p:nvPicPr>
        <p:blipFill>
          <a:blip r:embed="rId3"/>
          <a:stretch>
            <a:fillRect/>
          </a:stretch>
        </p:blipFill>
        <p:spPr>
          <a:xfrm>
            <a:off x="4973955" y="2087245"/>
            <a:ext cx="2877820" cy="31210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6145" name="组合 4"/>
          <p:cNvGrpSpPr/>
          <p:nvPr/>
        </p:nvGrpSpPr>
        <p:grpSpPr>
          <a:xfrm>
            <a:off x="0" y="292100"/>
            <a:ext cx="3597275" cy="596900"/>
            <a:chOff x="0" y="177800"/>
            <a:chExt cx="3596640" cy="596900"/>
          </a:xfrm>
        </p:grpSpPr>
        <p:sp>
          <p:nvSpPr>
            <p:cNvPr id="6" name="矩形 5"/>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7" name="矩形 6"/>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6148" name="文本框 7"/>
            <p:cNvSpPr txBox="1"/>
            <p:nvPr/>
          </p:nvSpPr>
          <p:spPr>
            <a:xfrm>
              <a:off x="870426" y="214640"/>
              <a:ext cx="2726214" cy="521970"/>
            </a:xfrm>
            <a:prstGeom prst="rect">
              <a:avLst/>
            </a:prstGeom>
            <a:noFill/>
            <a:ln w="9525">
              <a:noFill/>
            </a:ln>
          </p:spPr>
          <p:txBody>
            <a:bodyPr anchor="t" anchorCtr="0">
              <a:spAutoFit/>
            </a:bodyPr>
            <a:p>
              <a:r>
                <a:rPr lang="en-US" altLang="zh-CN" sz="2800" b="1" dirty="0">
                  <a:latin typeface="Arial" panose="020B0604020202020204" pitchFamily="34" charset="0"/>
                  <a:cs typeface="Arial" panose="020B0604020202020204" pitchFamily="34" charset="0"/>
                  <a:sym typeface="+mn-ea"/>
                </a:rPr>
                <a:t>Results</a:t>
              </a:r>
              <a:endParaRPr lang="en-US" altLang="zh-CN" sz="2800" b="1" dirty="0">
                <a:latin typeface="Arial" panose="020B0604020202020204" pitchFamily="34" charset="0"/>
                <a:ea typeface="SimSun" panose="02010600030101010101" pitchFamily="2" charset="-122"/>
                <a:cs typeface="Arial" panose="020B0604020202020204" pitchFamily="34" charset="0"/>
              </a:endParaRPr>
            </a:p>
          </p:txBody>
        </p:sp>
      </p:grpSp>
      <p:cxnSp>
        <p:nvCxnSpPr>
          <p:cNvPr id="12" name="直接连接符 11"/>
          <p:cNvCxnSpPr/>
          <p:nvPr/>
        </p:nvCxnSpPr>
        <p:spPr>
          <a:xfrm>
            <a:off x="4127500" y="2400300"/>
            <a:ext cx="0" cy="251777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11"/>
          <p:cNvCxnSpPr/>
          <p:nvPr/>
        </p:nvCxnSpPr>
        <p:spPr>
          <a:xfrm>
            <a:off x="8194675" y="2400300"/>
            <a:ext cx="0" cy="251777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 name="Content Placeholder 1"/>
          <p:cNvPicPr>
            <a:picLocks noChangeAspect="1"/>
          </p:cNvPicPr>
          <p:nvPr>
            <p:ph idx="1"/>
          </p:nvPr>
        </p:nvPicPr>
        <p:blipFill>
          <a:blip r:embed="rId1"/>
          <a:srcRect t="7666"/>
          <a:stretch>
            <a:fillRect/>
          </a:stretch>
        </p:blipFill>
        <p:spPr>
          <a:xfrm>
            <a:off x="336550" y="1982470"/>
            <a:ext cx="3643630" cy="3632835"/>
          </a:xfrm>
          <a:prstGeom prst="rect">
            <a:avLst/>
          </a:prstGeom>
        </p:spPr>
      </p:pic>
      <p:pic>
        <p:nvPicPr>
          <p:cNvPr id="5" name="Picture 4"/>
          <p:cNvPicPr>
            <a:picLocks noChangeAspect="1"/>
          </p:cNvPicPr>
          <p:nvPr/>
        </p:nvPicPr>
        <p:blipFill>
          <a:blip r:embed="rId2"/>
          <a:srcRect t="7665"/>
          <a:stretch>
            <a:fillRect/>
          </a:stretch>
        </p:blipFill>
        <p:spPr>
          <a:xfrm>
            <a:off x="8291195" y="1982470"/>
            <a:ext cx="3680460" cy="3633470"/>
          </a:xfrm>
          <a:prstGeom prst="rect">
            <a:avLst/>
          </a:prstGeom>
        </p:spPr>
      </p:pic>
      <p:pic>
        <p:nvPicPr>
          <p:cNvPr id="11" name="Picture 10"/>
          <p:cNvPicPr>
            <a:picLocks noChangeAspect="1"/>
          </p:cNvPicPr>
          <p:nvPr/>
        </p:nvPicPr>
        <p:blipFill>
          <a:blip r:embed="rId3"/>
          <a:srcRect t="7666"/>
          <a:stretch>
            <a:fillRect/>
          </a:stretch>
        </p:blipFill>
        <p:spPr>
          <a:xfrm>
            <a:off x="4213860" y="1982470"/>
            <a:ext cx="3893820" cy="3632835"/>
          </a:xfrm>
          <a:prstGeom prst="rect">
            <a:avLst/>
          </a:prstGeom>
        </p:spPr>
      </p:pic>
      <p:sp>
        <p:nvSpPr>
          <p:cNvPr id="3" name="文本框 7"/>
          <p:cNvSpPr txBox="1"/>
          <p:nvPr/>
        </p:nvSpPr>
        <p:spPr>
          <a:xfrm>
            <a:off x="4944740" y="1139200"/>
            <a:ext cx="2726695" cy="521970"/>
          </a:xfrm>
          <a:prstGeom prst="rect">
            <a:avLst/>
          </a:prstGeom>
          <a:noFill/>
          <a:ln w="9525">
            <a:noFill/>
          </a:ln>
        </p:spPr>
        <p:txBody>
          <a:bodyPr anchor="t" anchorCtr="0">
            <a:spAutoFit/>
          </a:bodyPr>
          <a:p>
            <a:r>
              <a:rPr lang="en-US" altLang="zh-CN" sz="2800" b="1" dirty="0">
                <a:latin typeface="Arial" panose="020B0604020202020204" pitchFamily="34" charset="0"/>
                <a:cs typeface="Arial" panose="020B0604020202020204" pitchFamily="34" charset="0"/>
                <a:sym typeface="+mn-ea"/>
              </a:rPr>
              <a:t>Correct !!!</a:t>
            </a:r>
            <a:endParaRPr lang="en-US" altLang="zh-CN" sz="2800" b="1" dirty="0">
              <a:latin typeface="Arial" panose="020B0604020202020204" pitchFamily="34" charset="0"/>
              <a:ea typeface="SimSun" panose="02010600030101010101" pitchFamily="2" charset="-122"/>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670560" y="1583690"/>
            <a:ext cx="6917690" cy="3112770"/>
          </a:xfrm>
          <a:prstGeom prst="rect">
            <a:avLst/>
          </a:prstGeom>
          <a:noFill/>
          <a:ln w="9525">
            <a:noFill/>
          </a:ln>
        </p:spPr>
        <p:txBody>
          <a:bodyPr wrap="square" anchor="t" anchorCtr="0">
            <a:noAutofit/>
          </a:bodyPr>
          <a:p>
            <a:pPr marL="285750" lvl="0" indent="-285750" algn="just">
              <a:lnSpc>
                <a:spcPct val="11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In conclusion, this project explored the implementation of a face recognition system using OpenCV, leveraging the Haar Cascade classifier for face detection and training an LBPHFaceRecognizer</a:t>
            </a:r>
            <a:r>
              <a:rPr lang="en-US" sz="1600" b="1" dirty="0">
                <a:latin typeface="Comic Sans MS" panose="030F0702030302020204" charset="0"/>
                <a:ea typeface="Arial" panose="020B0604020202020204" pitchFamily="34" charset="0"/>
                <a:cs typeface="Comic Sans MS" panose="030F0702030302020204" charset="0"/>
                <a:sym typeface="+mn-ea"/>
              </a:rPr>
              <a:t> (Local Binary Pattern Histogram)</a:t>
            </a:r>
            <a:r>
              <a:rPr sz="1600" b="1" dirty="0">
                <a:latin typeface="Comic Sans MS" panose="030F0702030302020204" charset="0"/>
                <a:ea typeface="Arial" panose="020B0604020202020204" pitchFamily="34" charset="0"/>
                <a:cs typeface="Comic Sans MS" panose="030F0702030302020204" charset="0"/>
                <a:sym typeface="+mn-ea"/>
              </a:rPr>
              <a:t> for identification. The integration of computer vision techniques showcased the potential for secure and efficient biometric authentication. The project's success in training the LBPHFaceRecognizer demonstrates its adaptability to diverse faces and lays the foundation for further advancements in face recognition technology.</a:t>
            </a:r>
            <a:endParaRPr sz="1600" b="1" dirty="0">
              <a:latin typeface="Comic Sans MS" panose="030F0702030302020204" charset="0"/>
              <a:ea typeface="Arial" panose="020B0604020202020204" pitchFamily="34" charset="0"/>
              <a:cs typeface="Comic Sans MS" panose="030F0702030302020204" charset="0"/>
              <a:sym typeface="+mn-ea"/>
            </a:endParaRPr>
          </a:p>
        </p:txBody>
      </p:sp>
      <p:cxnSp>
        <p:nvCxnSpPr>
          <p:cNvPr id="17" name="直接连接符 16"/>
          <p:cNvCxnSpPr/>
          <p:nvPr/>
        </p:nvCxnSpPr>
        <p:spPr>
          <a:xfrm>
            <a:off x="8633460" y="1388110"/>
            <a:ext cx="0" cy="3195638"/>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5135" name="组合 17"/>
          <p:cNvGrpSpPr/>
          <p:nvPr/>
        </p:nvGrpSpPr>
        <p:grpSpPr>
          <a:xfrm>
            <a:off x="0" y="292100"/>
            <a:ext cx="3975735" cy="681990"/>
            <a:chOff x="0" y="177800"/>
            <a:chExt cx="3975033" cy="681990"/>
          </a:xfrm>
        </p:grpSpPr>
        <p:sp>
          <p:nvSpPr>
            <p:cNvPr id="19" name="矩形 18"/>
            <p:cNvSpPr/>
            <p:nvPr/>
          </p:nvSpPr>
          <p:spPr>
            <a:xfrm flipH="1">
              <a:off x="0" y="177800"/>
              <a:ext cx="670442" cy="68199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70442" y="177800"/>
              <a:ext cx="200625"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3104602" cy="645160"/>
            </a:xfrm>
            <a:prstGeom prst="rect">
              <a:avLst/>
            </a:prstGeom>
            <a:noFill/>
            <a:ln w="9525">
              <a:noFill/>
            </a:ln>
          </p:spPr>
          <p:txBody>
            <a:bodyPr wrap="square" anchor="t" anchorCtr="0">
              <a:spAutoFit/>
            </a:bodyPr>
            <a:p>
              <a:pPr algn="ctr"/>
              <a:r>
                <a:rPr lang="en-US" altLang="zh-CN" sz="3600" b="1" dirty="0">
                  <a:latin typeface="Comic Sans MS" panose="030F0702030302020204" charset="0"/>
                  <a:ea typeface="SimSun" panose="02010600030101010101" pitchFamily="2" charset="-122"/>
                  <a:cs typeface="Comic Sans MS" panose="030F0702030302020204" charset="0"/>
                </a:rPr>
                <a:t>Conclusion</a:t>
              </a:r>
              <a:endParaRPr lang="en-US" altLang="zh-CN" sz="3600" b="1" dirty="0">
                <a:latin typeface="Comic Sans MS" panose="030F0702030302020204" charset="0"/>
                <a:ea typeface="SimSun" panose="02010600030101010101" pitchFamily="2" charset="-122"/>
                <a:cs typeface="Comic Sans MS" panose="030F0702030302020204" charset="0"/>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02221"/>
        </a:solidFill>
        <a:effectLst/>
      </p:bgPr>
    </p:bg>
    <p:spTree>
      <p:nvGrpSpPr>
        <p:cNvPr id="1" name=""/>
        <p:cNvGrpSpPr/>
        <p:nvPr/>
      </p:nvGrpSpPr>
      <p:grpSpPr/>
      <p:pic>
        <p:nvPicPr>
          <p:cNvPr id="18434" name="图片 1"/>
          <p:cNvPicPr>
            <a:picLocks noChangeAspect="1"/>
          </p:cNvPicPr>
          <p:nvPr/>
        </p:nvPicPr>
        <p:blipFill>
          <a:blip r:embed="rId1"/>
          <a:srcRect r="4346"/>
          <a:stretch>
            <a:fillRect/>
          </a:stretch>
        </p:blipFill>
        <p:spPr>
          <a:xfrm>
            <a:off x="0" y="0"/>
            <a:ext cx="12171363" cy="6858000"/>
          </a:xfrm>
          <a:prstGeom prst="rect">
            <a:avLst/>
          </a:prstGeom>
          <a:noFill/>
          <a:ln w="9525">
            <a:noFill/>
          </a:ln>
        </p:spPr>
      </p:pic>
      <p:sp>
        <p:nvSpPr>
          <p:cNvPr id="3" name="矩形 2"/>
          <p:cNvSpPr/>
          <p:nvPr/>
        </p:nvSpPr>
        <p:spPr>
          <a:xfrm>
            <a:off x="0" y="0"/>
            <a:ext cx="12192000" cy="6858000"/>
          </a:xfrm>
          <a:prstGeom prst="rect">
            <a:avLst/>
          </a:prstGeom>
          <a:solidFill>
            <a:srgbClr val="20222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1" name="直角三角形 20"/>
          <p:cNvSpPr/>
          <p:nvPr/>
        </p:nvSpPr>
        <p:spPr>
          <a:xfrm>
            <a:off x="0" y="2133600"/>
            <a:ext cx="6284913" cy="4724400"/>
          </a:xfrm>
          <a:prstGeom prst="rtTriangle">
            <a:avLst/>
          </a:prstGeom>
          <a:solidFill>
            <a:srgbClr val="202221">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18439" name="文本框 24"/>
          <p:cNvSpPr txBox="1"/>
          <p:nvPr/>
        </p:nvSpPr>
        <p:spPr>
          <a:xfrm>
            <a:off x="3305175" y="3074035"/>
            <a:ext cx="6262370" cy="1494790"/>
          </a:xfrm>
          <a:prstGeom prst="rect">
            <a:avLst/>
          </a:prstGeom>
          <a:noFill/>
          <a:ln w="9525">
            <a:noFill/>
          </a:ln>
        </p:spPr>
        <p:txBody>
          <a:bodyPr wrap="square" anchor="t" anchorCtr="0">
            <a:noAutofit/>
          </a:bodyPr>
          <a:p>
            <a:pPr algn="ctr"/>
            <a:r>
              <a:rPr lang="en-US" altLang="zh-CN" sz="6600" b="1" dirty="0">
                <a:solidFill>
                  <a:schemeClr val="bg1"/>
                </a:solidFill>
                <a:latin typeface="Bahnschrift" panose="020B0502040204020203" charset="0"/>
                <a:ea typeface="SimSun" panose="02010600030101010101" pitchFamily="2" charset="-122"/>
                <a:cs typeface="Bahnschrift" panose="020B0502040204020203" charset="0"/>
              </a:rPr>
              <a:t>Thank You</a:t>
            </a:r>
            <a:endParaRPr lang="en-US" altLang="zh-CN" sz="6600" b="1" dirty="0">
              <a:solidFill>
                <a:schemeClr val="bg1"/>
              </a:solidFill>
              <a:latin typeface="Bahnschrift" panose="020B0502040204020203" charset="0"/>
              <a:ea typeface="SimSun" panose="02010600030101010101" pitchFamily="2" charset="-122"/>
              <a:cs typeface="Bahnschrift" panose="020B0502040204020203" charset="0"/>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2335</Words>
  <Application>WPS Presentation</Application>
  <PresentationFormat>宽屏</PresentationFormat>
  <Paragraphs>48</Paragraphs>
  <Slides>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8</vt:i4>
      </vt:variant>
    </vt:vector>
  </HeadingPairs>
  <TitlesOfParts>
    <vt:vector size="17" baseType="lpstr">
      <vt:lpstr>Arial</vt:lpstr>
      <vt:lpstr>SimSun</vt:lpstr>
      <vt:lpstr>Wingdings</vt:lpstr>
      <vt:lpstr>Calibri</vt:lpstr>
      <vt:lpstr>Comic Sans MS</vt:lpstr>
      <vt:lpstr>Bahnschrift</vt:lpstr>
      <vt:lpstr>Microsoft YaHei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ZhuLong</dc:creator>
  <cp:lastModifiedBy>bkhan</cp:lastModifiedBy>
  <cp:revision>41</cp:revision>
  <dcterms:created xsi:type="dcterms:W3CDTF">2016-01-14T13:04:00Z</dcterms:created>
  <dcterms:modified xsi:type="dcterms:W3CDTF">2024-02-14T23:45:07Z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1033-12.2.0.13431</vt:lpwstr>
  </property>
  <property fmtid="{D5CDD505-2E9C-101B-9397-08002B2CF9AE}" pid="3" name="ICV">
    <vt:lpwstr>ECA67A55948E4692A0BFFAF746A1240C_13</vt:lpwstr>
  </property>
</Properties>
</file>